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3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C9FE5-C2B5-421C-A70A-BF41F926C56F}" type="datetimeFigureOut">
              <a:rPr lang="en-US" smtClean="0"/>
              <a:t>5/3/2015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1E7DD-3FF8-4AB9-B968-FD08A230700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1"/>
            <a:ext cx="8610600" cy="685799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600" b="1" dirty="0" smtClean="0"/>
              <a:t>Histological features of trachea and primary bronchus:</a:t>
            </a:r>
            <a:endParaRPr lang="en-GB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990600"/>
            <a:ext cx="8610600" cy="5638800"/>
          </a:xfrm>
        </p:spPr>
        <p:txBody>
          <a:bodyPr/>
          <a:lstStyle/>
          <a:p>
            <a:pPr algn="l"/>
            <a:r>
              <a:rPr lang="en-US" dirty="0" smtClean="0"/>
              <a:t>-Mucosa</a:t>
            </a:r>
          </a:p>
          <a:p>
            <a:pPr algn="l"/>
            <a:r>
              <a:rPr lang="en-US" dirty="0" smtClean="0"/>
              <a:t>-Sub mucosa</a:t>
            </a:r>
          </a:p>
          <a:p>
            <a:pPr algn="l"/>
            <a:r>
              <a:rPr lang="en-US" dirty="0" smtClean="0"/>
              <a:t>-Adventitia</a:t>
            </a:r>
          </a:p>
          <a:p>
            <a:pPr algn="just"/>
            <a:r>
              <a:rPr lang="en-US" sz="2800" dirty="0" smtClean="0"/>
              <a:t>_Mucosa: is composed of respiratory epithelium and lamina propria as layer of loose connective tissue (elastic and few reticular fiber, lymphatic tissue is found with serous and mucous glands).</a:t>
            </a:r>
          </a:p>
          <a:p>
            <a:pPr algn="l"/>
            <a:r>
              <a:rPr lang="en-US" dirty="0" smtClean="0"/>
              <a:t>_Sub mucosa: dense irregular connective tissue, c-shaped cartilage.</a:t>
            </a:r>
          </a:p>
          <a:p>
            <a:pPr algn="l"/>
            <a:r>
              <a:rPr lang="en-US" dirty="0" smtClean="0"/>
              <a:t>_Adventitia: dense fibro-connective tissue.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5943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sz="3000" b="1" dirty="0" smtClean="0"/>
              <a:t>•Alveolar duct:</a:t>
            </a:r>
          </a:p>
          <a:p>
            <a:pPr algn="just">
              <a:buNone/>
            </a:pPr>
            <a:r>
              <a:rPr lang="en-US" sz="3000" dirty="0" smtClean="0"/>
              <a:t>Has thin discontinuous lined by simple squamous epithelium supported by fibro elastic connective tissue.</a:t>
            </a:r>
          </a:p>
          <a:p>
            <a:pPr algn="just">
              <a:buNone/>
            </a:pPr>
            <a:r>
              <a:rPr lang="en-GB" sz="3000" b="1" dirty="0" smtClean="0"/>
              <a:t>•Alveolar sacs:</a:t>
            </a:r>
          </a:p>
          <a:p>
            <a:pPr algn="just">
              <a:buNone/>
            </a:pPr>
            <a:r>
              <a:rPr lang="en-US" sz="3000" dirty="0" smtClean="0"/>
              <a:t>Are formed the opening of several alveoli, attached to the ducts.</a:t>
            </a:r>
          </a:p>
          <a:p>
            <a:pPr algn="just">
              <a:buNone/>
            </a:pPr>
            <a:r>
              <a:rPr lang="en-GB" sz="3000" b="1" dirty="0" smtClean="0"/>
              <a:t>•Lung alveoli (pneumocytes):</a:t>
            </a:r>
          </a:p>
          <a:p>
            <a:pPr algn="just"/>
            <a:r>
              <a:rPr lang="en-US" sz="3000" dirty="0" smtClean="0"/>
              <a:t>200 million in a normal lung</a:t>
            </a:r>
          </a:p>
          <a:p>
            <a:pPr algn="just"/>
            <a:r>
              <a:rPr lang="en-US" sz="3000" dirty="0" smtClean="0"/>
              <a:t>Total area-75 square meters</a:t>
            </a:r>
          </a:p>
          <a:p>
            <a:pPr algn="just"/>
            <a:r>
              <a:rPr lang="en-US" sz="3000" dirty="0" smtClean="0"/>
              <a:t>Total capillary surface area available for exchange-125square meters</a:t>
            </a:r>
          </a:p>
          <a:p>
            <a:pPr algn="just"/>
            <a:r>
              <a:rPr lang="en-US" sz="3000" dirty="0" smtClean="0"/>
              <a:t>Are spongy and form the parenchyma of lung.</a:t>
            </a:r>
          </a:p>
          <a:p>
            <a:pPr algn="just"/>
            <a:r>
              <a:rPr lang="en-US" sz="3000" dirty="0" smtClean="0"/>
              <a:t>Sac like </a:t>
            </a:r>
            <a:r>
              <a:rPr lang="en-US" sz="3000" dirty="0" smtClean="0"/>
              <a:t>evagination </a:t>
            </a:r>
            <a:r>
              <a:rPr lang="en-US" sz="3000" dirty="0" smtClean="0"/>
              <a:t>present at the terminal end of the bronchial tree.</a:t>
            </a:r>
            <a:endParaRPr lang="en-US" sz="3000" dirty="0" smtClean="0"/>
          </a:p>
          <a:p>
            <a:pPr algn="just">
              <a:buNone/>
            </a:pPr>
            <a:endParaRPr lang="en-US" sz="3000" dirty="0" smtClean="0"/>
          </a:p>
          <a:p>
            <a:pPr algn="just">
              <a:buNone/>
            </a:pP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839200" cy="60960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Alveoli </a:t>
            </a:r>
            <a:r>
              <a:rPr lang="en-US" dirty="0" smtClean="0"/>
              <a:t>are separated by </a:t>
            </a:r>
            <a:r>
              <a:rPr lang="en-US" dirty="0" smtClean="0"/>
              <a:t>Interalveolar </a:t>
            </a:r>
            <a:r>
              <a:rPr lang="en-US" dirty="0" smtClean="0"/>
              <a:t>septum lying between thin epithelial lining of two </a:t>
            </a:r>
            <a:r>
              <a:rPr lang="en-US" dirty="0" smtClean="0"/>
              <a:t>neighboring alveoli.</a:t>
            </a:r>
            <a:endParaRPr lang="en-US" dirty="0" smtClean="0"/>
          </a:p>
          <a:p>
            <a:pPr algn="just"/>
            <a:r>
              <a:rPr lang="en-US" dirty="0" smtClean="0"/>
              <a:t>Interalveolar septum contains </a:t>
            </a:r>
            <a:r>
              <a:rPr lang="en-US" dirty="0" smtClean="0"/>
              <a:t>a network </a:t>
            </a:r>
            <a:r>
              <a:rPr lang="en-US" dirty="0" smtClean="0"/>
              <a:t>of capillaries supported by reticular and elastic </a:t>
            </a:r>
            <a:r>
              <a:rPr lang="en-US" dirty="0" smtClean="0"/>
              <a:t>fibers, occasionally </a:t>
            </a:r>
            <a:r>
              <a:rPr lang="en-US" dirty="0" smtClean="0"/>
              <a:t>fibroblasts, macrophages and mast cells.</a:t>
            </a:r>
          </a:p>
          <a:p>
            <a:pPr algn="just"/>
            <a:r>
              <a:rPr lang="en-US" dirty="0" smtClean="0"/>
              <a:t>Septum </a:t>
            </a:r>
            <a:r>
              <a:rPr lang="en-US" dirty="0" smtClean="0"/>
              <a:t>contains pores(</a:t>
            </a:r>
            <a:r>
              <a:rPr lang="en-US" sz="3000" dirty="0" smtClean="0"/>
              <a:t>ALVEOLAR </a:t>
            </a:r>
            <a:r>
              <a:rPr lang="en-US" sz="3000" dirty="0" smtClean="0"/>
              <a:t>PORES OF KOHN</a:t>
            </a:r>
            <a:r>
              <a:rPr lang="en-US" dirty="0" smtClean="0"/>
              <a:t>) help in passage of air from one alveolus to another, thus equalizing Pressure in the </a:t>
            </a:r>
            <a:r>
              <a:rPr lang="en-US" dirty="0" smtClean="0"/>
              <a:t>alveoli.</a:t>
            </a:r>
          </a:p>
          <a:p>
            <a:pPr algn="just"/>
            <a:r>
              <a:rPr lang="en-US" dirty="0" smtClean="0"/>
              <a:t>Elastic </a:t>
            </a:r>
            <a:r>
              <a:rPr lang="en-US" dirty="0" smtClean="0"/>
              <a:t>fibers-enable </a:t>
            </a:r>
            <a:r>
              <a:rPr lang="en-US" dirty="0" smtClean="0"/>
              <a:t>the alveoli to expand during inspiration and passively contract during expiration.</a:t>
            </a:r>
          </a:p>
          <a:p>
            <a:pPr algn="just"/>
            <a:r>
              <a:rPr lang="en-US" dirty="0" smtClean="0"/>
              <a:t>Reticular </a:t>
            </a:r>
            <a:r>
              <a:rPr lang="en-US" dirty="0" smtClean="0"/>
              <a:t>fibers </a:t>
            </a:r>
            <a:r>
              <a:rPr lang="en-US" dirty="0" smtClean="0"/>
              <a:t>support and prevent </a:t>
            </a:r>
            <a:r>
              <a:rPr lang="en-US" dirty="0" smtClean="0"/>
              <a:t>over distention </a:t>
            </a:r>
            <a:r>
              <a:rPr lang="en-US" dirty="0" smtClean="0"/>
              <a:t>of the </a:t>
            </a:r>
            <a:r>
              <a:rPr lang="en-US" dirty="0" smtClean="0"/>
              <a:t>alveoli.</a:t>
            </a:r>
            <a:endParaRPr lang="en-US" dirty="0" smtClean="0"/>
          </a:p>
          <a:p>
            <a:endParaRPr lang="en-US" dirty="0" smtClean="0"/>
          </a:p>
          <a:p>
            <a:pPr algn="just"/>
            <a:endParaRPr lang="en-US" dirty="0" smtClean="0"/>
          </a:p>
          <a:p>
            <a:pPr algn="just"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_Cells in Alveoli:</a:t>
            </a:r>
          </a:p>
          <a:p>
            <a:r>
              <a:rPr lang="en-US" sz="2800" dirty="0" smtClean="0"/>
              <a:t>Type I Pneumocytes</a:t>
            </a:r>
          </a:p>
          <a:p>
            <a:r>
              <a:rPr lang="en-US" sz="2800" dirty="0" smtClean="0"/>
              <a:t>Type II Pneumocytes</a:t>
            </a:r>
          </a:p>
          <a:p>
            <a:r>
              <a:rPr lang="en-US" sz="2800" dirty="0" smtClean="0"/>
              <a:t>Macrophages or Dust </a:t>
            </a:r>
            <a:r>
              <a:rPr lang="en-US" sz="2800" dirty="0" smtClean="0"/>
              <a:t>cells</a:t>
            </a:r>
          </a:p>
          <a:p>
            <a:pPr>
              <a:buNone/>
            </a:pPr>
            <a:r>
              <a:rPr lang="en-US" sz="2800" b="1" dirty="0" smtClean="0"/>
              <a:t>-Alveolar Type I cells</a:t>
            </a:r>
          </a:p>
          <a:p>
            <a:pPr algn="just">
              <a:buNone/>
            </a:pPr>
            <a:r>
              <a:rPr lang="en-US" sz="2800" dirty="0" smtClean="0"/>
              <a:t>They form about 45% of alveolar cells population, are lined by an thin simple squamous epithelium, their ends are connected by tight junction to prevent leakage of tissue fluid in to the alveolar lumen.</a:t>
            </a:r>
          </a:p>
          <a:p>
            <a:pPr algn="just">
              <a:buNone/>
            </a:pPr>
            <a:r>
              <a:rPr lang="en-US" sz="2800" b="1" dirty="0" smtClean="0"/>
              <a:t>-Alveolar Type II cells</a:t>
            </a:r>
          </a:p>
          <a:p>
            <a:pPr algn="just">
              <a:buNone/>
            </a:pPr>
            <a:r>
              <a:rPr lang="en-US" sz="2800" dirty="0" smtClean="0"/>
              <a:t>-They are roughly cuboidal with many microvilli on their free surface.</a:t>
            </a:r>
            <a:endParaRPr lang="en-US" sz="2800" dirty="0" smtClean="0"/>
          </a:p>
          <a:p>
            <a:pPr algn="just">
              <a:buNone/>
            </a:pP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763000" cy="6096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 smtClean="0"/>
              <a:t>-synthesize and secret a surfactant, it reduces surface tension across the squamous epithelium of the alveoli in the lungs.</a:t>
            </a:r>
          </a:p>
          <a:p>
            <a:pPr algn="just">
              <a:buNone/>
            </a:pPr>
            <a:r>
              <a:rPr lang="en-US" sz="2800" dirty="0" smtClean="0"/>
              <a:t>-prevent collapse of alveoli during expiration.</a:t>
            </a:r>
          </a:p>
          <a:p>
            <a:pPr algn="just">
              <a:buNone/>
            </a:pPr>
            <a:r>
              <a:rPr lang="en-US" sz="2800" dirty="0" smtClean="0"/>
              <a:t>-regenerate themselves and replace the damaged type pneumocytes.</a:t>
            </a:r>
          </a:p>
          <a:p>
            <a:pPr algn="just">
              <a:buNone/>
            </a:pPr>
            <a:r>
              <a:rPr lang="en-US" sz="2800" b="1" dirty="0" smtClean="0"/>
              <a:t>-Alveolar macrophages-dust cells</a:t>
            </a:r>
            <a:r>
              <a:rPr lang="en-US" sz="2800" dirty="0" smtClean="0"/>
              <a:t>-</a:t>
            </a:r>
          </a:p>
          <a:p>
            <a:pPr algn="just">
              <a:buNone/>
            </a:pPr>
            <a:r>
              <a:rPr lang="en-US" sz="2800" dirty="0" smtClean="0"/>
              <a:t>usually free in the alveolar lumen, also in tissues between alveoli.</a:t>
            </a:r>
          </a:p>
          <a:p>
            <a:pPr algn="just"/>
            <a:r>
              <a:rPr lang="en-US" sz="2800" dirty="0" smtClean="0"/>
              <a:t>Derived from Monocytes and are part mononuclear phagocytic system.</a:t>
            </a:r>
          </a:p>
          <a:p>
            <a:pPr algn="just"/>
            <a:r>
              <a:rPr lang="en-US" sz="2800" dirty="0" smtClean="0"/>
              <a:t>Either seen in the septa or </a:t>
            </a:r>
            <a:r>
              <a:rPr lang="en-US" sz="2800" dirty="0" smtClean="0"/>
              <a:t>alveoli.</a:t>
            </a:r>
            <a:endParaRPr lang="en-US" sz="2800" dirty="0" smtClean="0"/>
          </a:p>
          <a:p>
            <a:pPr algn="just">
              <a:buNone/>
            </a:pPr>
            <a:endParaRPr lang="en-US" sz="2800" b="1" dirty="0" smtClean="0"/>
          </a:p>
          <a:p>
            <a:pPr algn="just"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22" name="Picture 26" descr="F19_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"/>
            <a:ext cx="8534400" cy="6400800"/>
          </a:xfrm>
          <a:prstGeom prst="rect">
            <a:avLst/>
          </a:prstGeom>
          <a:noFill/>
        </p:spPr>
      </p:pic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457200" y="1524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3200" b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Alveoli</a:t>
            </a:r>
          </a:p>
        </p:txBody>
      </p:sp>
      <p:sp>
        <p:nvSpPr>
          <p:cNvPr id="29720" name="Text Box 24"/>
          <p:cNvSpPr txBox="1">
            <a:spLocks noChangeArrowheads="1"/>
          </p:cNvSpPr>
          <p:nvPr/>
        </p:nvSpPr>
        <p:spPr bwMode="auto">
          <a:xfrm>
            <a:off x="990600" y="990600"/>
            <a:ext cx="693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000000"/>
                </a:solidFill>
              </a:rPr>
              <a:t>Respiratory bronchiole – cross section – H&amp;E – 10x</a:t>
            </a:r>
            <a:r>
              <a:rPr lang="en-US" b="0"/>
              <a:t> </a:t>
            </a:r>
            <a:r>
              <a:rPr lang="en-US" b="0">
                <a:solidFill>
                  <a:srgbClr val="000000"/>
                </a:solidFill>
              </a:rPr>
              <a:t>objective</a:t>
            </a:r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6858000" y="2362200"/>
            <a:ext cx="990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0">
                <a:solidFill>
                  <a:srgbClr val="000000"/>
                </a:solidFill>
              </a:rPr>
              <a:t>alveolar sac</a:t>
            </a:r>
          </a:p>
        </p:txBody>
      </p:sp>
      <p:sp>
        <p:nvSpPr>
          <p:cNvPr id="29723" name="Text Box 27"/>
          <p:cNvSpPr txBox="1">
            <a:spLocks noChangeArrowheads="1"/>
          </p:cNvSpPr>
          <p:nvPr/>
        </p:nvSpPr>
        <p:spPr bwMode="auto">
          <a:xfrm>
            <a:off x="1600200" y="1752600"/>
            <a:ext cx="990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0">
                <a:solidFill>
                  <a:srgbClr val="000000"/>
                </a:solidFill>
              </a:rPr>
              <a:t>alveolar wall</a:t>
            </a:r>
          </a:p>
        </p:txBody>
      </p:sp>
      <p:sp>
        <p:nvSpPr>
          <p:cNvPr id="29724" name="Line 28"/>
          <p:cNvSpPr>
            <a:spLocks noChangeShapeType="1"/>
          </p:cNvSpPr>
          <p:nvPr/>
        </p:nvSpPr>
        <p:spPr bwMode="auto">
          <a:xfrm flipV="1">
            <a:off x="1676400" y="2209800"/>
            <a:ext cx="228600" cy="7620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763000" cy="5943600"/>
          </a:xfrm>
        </p:spPr>
        <p:txBody>
          <a:bodyPr/>
          <a:lstStyle/>
          <a:p>
            <a:pPr algn="just"/>
            <a:r>
              <a:rPr lang="en-US" sz="2800" dirty="0" smtClean="0"/>
              <a:t>Cytoplasm contains phagocytosed inhaled carbon and dust particles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smtClean="0"/>
              <a:t>Inhaled </a:t>
            </a:r>
            <a:r>
              <a:rPr lang="en-US" sz="2800" dirty="0" smtClean="0"/>
              <a:t>carbon and dust particles are passed on to them from pneumocyte I through pinocytic vesicles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 algn="just"/>
            <a:r>
              <a:rPr lang="en-US" sz="2800" dirty="0" smtClean="0"/>
              <a:t>Migrate </a:t>
            </a:r>
            <a:r>
              <a:rPr lang="en-US" sz="2800" dirty="0" smtClean="0"/>
              <a:t>from septum to alveolar surface and are carried to the pharynx through </a:t>
            </a:r>
            <a:r>
              <a:rPr lang="en-US" sz="2800" dirty="0" smtClean="0"/>
              <a:t>sputum.</a:t>
            </a:r>
            <a:endParaRPr lang="en-US" sz="2800" dirty="0" smtClean="0"/>
          </a:p>
          <a:p>
            <a:pPr algn="just"/>
            <a:r>
              <a:rPr lang="en-US" sz="2800" dirty="0" smtClean="0"/>
              <a:t>Main function is to clean the alveoli of invading microorganisms and inhaled particulate matter by </a:t>
            </a:r>
            <a:r>
              <a:rPr lang="en-US" sz="2800" dirty="0" smtClean="0"/>
              <a:t>phagocytosis.</a:t>
            </a:r>
            <a:endParaRPr lang="en-US" sz="2800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763000" cy="6172200"/>
          </a:xfrm>
        </p:spPr>
        <p:txBody>
          <a:bodyPr/>
          <a:lstStyle/>
          <a:p>
            <a:pPr>
              <a:buNone/>
            </a:pPr>
            <a:r>
              <a:rPr lang="en-GB" b="1" dirty="0" smtClean="0"/>
              <a:t>•Intrapulmonary bronchi:</a:t>
            </a:r>
          </a:p>
          <a:p>
            <a:pPr>
              <a:buNone/>
            </a:pPr>
            <a:r>
              <a:rPr lang="en-US" dirty="0" smtClean="0"/>
              <a:t>(Secondary and tertiary bronchi)</a:t>
            </a:r>
          </a:p>
          <a:p>
            <a:pPr algn="just">
              <a:buNone/>
            </a:pPr>
            <a:r>
              <a:rPr lang="en-US" dirty="0" smtClean="0"/>
              <a:t>-</a:t>
            </a:r>
            <a:r>
              <a:rPr lang="en-US" sz="2800" dirty="0" smtClean="0"/>
              <a:t>The primary bronchi are divided into secondary bronchi in the lung which is covered by thick elastic serous membrane (the plura) composed of two layers parietal and visceral.</a:t>
            </a:r>
          </a:p>
          <a:p>
            <a:pPr algn="just">
              <a:buNone/>
            </a:pPr>
            <a:r>
              <a:rPr lang="en-US" sz="2800" dirty="0" smtClean="0"/>
              <a:t>-The internal structure of lung consists of branching system of bronchial tree.</a:t>
            </a:r>
          </a:p>
          <a:p>
            <a:pPr algn="just">
              <a:buNone/>
            </a:pPr>
            <a:r>
              <a:rPr lang="en-GB" b="1" dirty="0" smtClean="0"/>
              <a:t>•Secondary bronchus:</a:t>
            </a:r>
          </a:p>
          <a:p>
            <a:pPr algn="just">
              <a:buNone/>
            </a:pPr>
            <a:r>
              <a:rPr lang="en-US" sz="2800" dirty="0" smtClean="0"/>
              <a:t>-The mucosa is composed of respiratory epithelium and lamina propria contains connective tissue, serous and mucous glands.</a:t>
            </a:r>
            <a:endParaRPr lang="en-GB" sz="2800" dirty="0" smtClean="0"/>
          </a:p>
          <a:p>
            <a:pPr algn="just">
              <a:buNone/>
            </a:pPr>
            <a:endParaRPr lang="en-US" sz="2800" dirty="0" smtClean="0"/>
          </a:p>
          <a:p>
            <a:pPr algn="just"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601980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-Irregular plates of cartilage instead of c-shaped cartilage.</a:t>
            </a:r>
          </a:p>
          <a:p>
            <a:pPr algn="just">
              <a:buNone/>
            </a:pPr>
            <a:r>
              <a:rPr lang="en-US" dirty="0" smtClean="0"/>
              <a:t>-smooth muscle layer as muscular is spirally arranged separated the lamina propria from sub mucosa, is rich with elastic fiber.</a:t>
            </a:r>
          </a:p>
          <a:p>
            <a:pPr algn="just"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46" name="Picture 18" descr="pseudostratified 10x s12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533400"/>
            <a:ext cx="8382000" cy="6096000"/>
          </a:xfrm>
          <a:prstGeom prst="rect">
            <a:avLst/>
          </a:prstGeom>
          <a:noFill/>
        </p:spPr>
      </p:pic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457200" y="1524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3200" b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Trachea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990600" y="990600"/>
            <a:ext cx="586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000000"/>
                </a:solidFill>
              </a:rPr>
              <a:t>Trachea –section – H&amp;E – 10x objective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28600" y="228600"/>
            <a:ext cx="8686800" cy="6172200"/>
            <a:chOff x="624" y="624"/>
            <a:chExt cx="4512" cy="3216"/>
          </a:xfrm>
        </p:grpSpPr>
        <p:sp>
          <p:nvSpPr>
            <p:cNvPr id="22537" name="Line 9"/>
            <p:cNvSpPr>
              <a:spLocks noChangeShapeType="1"/>
            </p:cNvSpPr>
            <p:nvPr/>
          </p:nvSpPr>
          <p:spPr bwMode="auto">
            <a:xfrm>
              <a:off x="624" y="624"/>
              <a:ext cx="0" cy="321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2538" name="Line 10"/>
            <p:cNvSpPr>
              <a:spLocks noChangeShapeType="1"/>
            </p:cNvSpPr>
            <p:nvPr/>
          </p:nvSpPr>
          <p:spPr bwMode="auto">
            <a:xfrm>
              <a:off x="624" y="624"/>
              <a:ext cx="451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2539" name="Line 11"/>
            <p:cNvSpPr>
              <a:spLocks noChangeShapeType="1"/>
            </p:cNvSpPr>
            <p:nvPr/>
          </p:nvSpPr>
          <p:spPr bwMode="auto">
            <a:xfrm>
              <a:off x="5136" y="624"/>
              <a:ext cx="0" cy="321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2540" name="Line 12"/>
            <p:cNvSpPr>
              <a:spLocks noChangeShapeType="1"/>
            </p:cNvSpPr>
            <p:nvPr/>
          </p:nvSpPr>
          <p:spPr bwMode="auto">
            <a:xfrm>
              <a:off x="624" y="3840"/>
              <a:ext cx="451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2547" name="Line 19"/>
          <p:cNvSpPr>
            <a:spLocks noChangeShapeType="1"/>
          </p:cNvSpPr>
          <p:nvPr/>
        </p:nvSpPr>
        <p:spPr bwMode="auto">
          <a:xfrm flipV="1">
            <a:off x="3048000" y="1905000"/>
            <a:ext cx="0" cy="11430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1219200" y="22860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0">
                <a:solidFill>
                  <a:srgbClr val="000000"/>
                </a:solidFill>
              </a:rPr>
              <a:t>lumen</a:t>
            </a:r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1905000" y="1371600"/>
            <a:ext cx="2362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0">
                <a:solidFill>
                  <a:srgbClr val="000000"/>
                </a:solidFill>
              </a:rPr>
              <a:t>ciliated pseudostratified columnar epithelium</a:t>
            </a:r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 flipV="1">
            <a:off x="3733800" y="2209800"/>
            <a:ext cx="0" cy="11430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3505200" y="19050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0">
                <a:solidFill>
                  <a:srgbClr val="000000"/>
                </a:solidFill>
              </a:rPr>
              <a:t>submucosa</a:t>
            </a:r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 flipV="1">
            <a:off x="4267200" y="2590800"/>
            <a:ext cx="0" cy="11430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4114800" y="2286000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0" dirty="0">
                <a:solidFill>
                  <a:srgbClr val="000000"/>
                </a:solidFill>
              </a:rPr>
              <a:t>hyaline cartilage</a:t>
            </a:r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 flipV="1">
            <a:off x="6781800" y="1828800"/>
            <a:ext cx="0" cy="2438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2555" name="Text Box 27"/>
          <p:cNvSpPr txBox="1">
            <a:spLocks noChangeArrowheads="1"/>
          </p:cNvSpPr>
          <p:nvPr/>
        </p:nvSpPr>
        <p:spPr bwMode="auto">
          <a:xfrm>
            <a:off x="6019800" y="1524000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0">
                <a:solidFill>
                  <a:srgbClr val="000000"/>
                </a:solidFill>
              </a:rPr>
              <a:t>adventitia</a:t>
            </a:r>
          </a:p>
        </p:txBody>
      </p:sp>
      <p:sp>
        <p:nvSpPr>
          <p:cNvPr id="22556" name="Text Box 28"/>
          <p:cNvSpPr txBox="1">
            <a:spLocks noChangeArrowheads="1"/>
          </p:cNvSpPr>
          <p:nvPr/>
        </p:nvSpPr>
        <p:spPr bwMode="auto">
          <a:xfrm>
            <a:off x="1524000" y="51054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0">
                <a:solidFill>
                  <a:srgbClr val="000000"/>
                </a:solidFill>
              </a:rPr>
              <a:t>adipose tissue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8991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5943600"/>
          </a:xfrm>
        </p:spPr>
        <p:txBody>
          <a:bodyPr>
            <a:normAutofit fontScale="85000" lnSpcReduction="20000"/>
          </a:bodyPr>
          <a:lstStyle/>
          <a:p>
            <a:pPr>
              <a:buNone/>
              <a:defRPr/>
            </a:pPr>
            <a:r>
              <a:rPr lang="en-US" dirty="0" smtClean="0"/>
              <a:t> </a:t>
            </a:r>
            <a:r>
              <a:rPr lang="en-GB" b="1" dirty="0" smtClean="0"/>
              <a:t>•Bronchioles:</a:t>
            </a:r>
          </a:p>
          <a:p>
            <a:pPr algn="just">
              <a:buNone/>
              <a:defRPr/>
            </a:pPr>
            <a:r>
              <a:rPr lang="en-US" sz="3000" dirty="0" smtClean="0"/>
              <a:t>-large bronchioles about 5mm or less in diameter.</a:t>
            </a:r>
          </a:p>
          <a:p>
            <a:pPr algn="just">
              <a:buNone/>
              <a:defRPr/>
            </a:pPr>
            <a:r>
              <a:rPr lang="en-US" sz="3000" dirty="0" smtClean="0"/>
              <a:t>-the wall is lined by respiratory epithelium, no glands, no cartilage.</a:t>
            </a:r>
          </a:p>
          <a:p>
            <a:pPr algn="just">
              <a:buNone/>
              <a:defRPr/>
            </a:pPr>
            <a:r>
              <a:rPr lang="en-US" sz="3000" dirty="0" smtClean="0"/>
              <a:t>-the epithelium becomes ciliated columnar with some goblet cells.</a:t>
            </a:r>
          </a:p>
          <a:p>
            <a:pPr algn="just">
              <a:buNone/>
              <a:defRPr/>
            </a:pPr>
            <a:r>
              <a:rPr lang="en-US" sz="3000" dirty="0" smtClean="0"/>
              <a:t>-bundle of smooth muscle is increased run in spiral manner.</a:t>
            </a:r>
          </a:p>
          <a:p>
            <a:pPr algn="just">
              <a:buNone/>
              <a:defRPr/>
            </a:pPr>
            <a:r>
              <a:rPr lang="en-US" sz="3000" b="1" dirty="0" smtClean="0"/>
              <a:t>1-Terminal bronchioles:</a:t>
            </a:r>
          </a:p>
          <a:p>
            <a:pPr algn="just">
              <a:buNone/>
              <a:defRPr/>
            </a:pPr>
            <a:r>
              <a:rPr lang="en-US" sz="3000" dirty="0" smtClean="0"/>
              <a:t>-Is distal part of bronchiole about 0.5 mm or less in diameter.</a:t>
            </a:r>
          </a:p>
          <a:p>
            <a:pPr marL="342900" lvl="2" indent="-342900" algn="just">
              <a:buNone/>
              <a:defRPr/>
            </a:pPr>
            <a:r>
              <a:rPr lang="en-US" sz="3000" dirty="0" smtClean="0"/>
              <a:t>-the epithelium is columnar epithelium ciliated and some non-ciliated, have no goblet cells,</a:t>
            </a:r>
            <a:r>
              <a:rPr lang="en-US" dirty="0" smtClean="0"/>
              <a:t> </a:t>
            </a:r>
            <a:r>
              <a:rPr lang="en-US" sz="3000" dirty="0" smtClean="0"/>
              <a:t>Epithelium gradually become mostly </a:t>
            </a:r>
            <a:r>
              <a:rPr lang="en-US" sz="3000" dirty="0" smtClean="0"/>
              <a:t>Clara </a:t>
            </a:r>
            <a:r>
              <a:rPr lang="en-US" sz="3000" dirty="0" smtClean="0"/>
              <a:t>cells with cuboidal rather than ciliated epithelium as the terminal bronchioles near the respiratory </a:t>
            </a:r>
            <a:r>
              <a:rPr lang="en-US" sz="3000" dirty="0" smtClean="0"/>
              <a:t>bronchioles.</a:t>
            </a:r>
            <a:endParaRPr lang="en-US" sz="3000" dirty="0" smtClean="0"/>
          </a:p>
          <a:p>
            <a:pPr algn="just">
              <a:buNone/>
              <a:defRPr/>
            </a:pP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610600" cy="6172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 smtClean="0"/>
              <a:t>-Clara cells, secretory cell, dome-shaped, secret surfactants that decrease surface tension of fluid that moistens and protect the surface of the bronchiolar lining.</a:t>
            </a:r>
          </a:p>
          <a:p>
            <a:pPr algn="just">
              <a:buNone/>
            </a:pPr>
            <a:r>
              <a:rPr lang="en-US" sz="2800" dirty="0" smtClean="0"/>
              <a:t>-lamina propria composed of elastic fiber, the smooth muscles, thick bundles one or two layers spirally arranged, so the mucosa show longitudinal folding.</a:t>
            </a:r>
          </a:p>
          <a:p>
            <a:pPr algn="just">
              <a:buNone/>
            </a:pPr>
            <a:endParaRPr lang="en-US" sz="2800" dirty="0" smtClean="0"/>
          </a:p>
          <a:p>
            <a:pPr algn="just">
              <a:buNone/>
            </a:pPr>
            <a:endParaRPr lang="en-GB" sz="2800" dirty="0"/>
          </a:p>
        </p:txBody>
      </p:sp>
      <p:pic>
        <p:nvPicPr>
          <p:cNvPr id="4" name="Picture 2" descr="http://www.brown.edu/Courses/Digital_Path/systemic_path/pulmonary/L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3505200"/>
            <a:ext cx="6858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o.quizlet.com/i/EKBG_XGvvdmiPZlwTVW4L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762000"/>
            <a:ext cx="8458200" cy="569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Bronchus and Bronchiole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94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2-Respiratory bronchioles:</a:t>
            </a:r>
          </a:p>
          <a:p>
            <a:pPr algn="just">
              <a:buNone/>
            </a:pPr>
            <a:r>
              <a:rPr lang="en-US" sz="2800" dirty="0" smtClean="0"/>
              <a:t>-are lined by simple cuboidal cells, some of them are ciliated and the wall is interrupted by simple squamous epithelium (the wall of alveoli).</a:t>
            </a:r>
          </a:p>
          <a:p>
            <a:pPr algn="just">
              <a:buNone/>
            </a:pPr>
            <a:r>
              <a:rPr lang="en-US" sz="2800" dirty="0" smtClean="0"/>
              <a:t>-the muscle and elastic fiber are found.</a:t>
            </a:r>
          </a:p>
          <a:p>
            <a:pPr algn="just">
              <a:buNone/>
            </a:pPr>
            <a:endParaRPr lang="en-US" sz="2800" dirty="0" smtClean="0"/>
          </a:p>
          <a:p>
            <a:pPr algn="just">
              <a:buNone/>
            </a:pPr>
            <a:endParaRPr lang="en-US" sz="2800" dirty="0" smtClean="0"/>
          </a:p>
          <a:p>
            <a:pPr algn="just">
              <a:buNone/>
            </a:pPr>
            <a:endParaRPr lang="en-US" sz="2800" dirty="0" smtClean="0"/>
          </a:p>
          <a:p>
            <a:pPr algn="just">
              <a:buNone/>
            </a:pPr>
            <a:endParaRPr lang="en-GB" sz="2800" dirty="0"/>
          </a:p>
        </p:txBody>
      </p:sp>
      <p:pic>
        <p:nvPicPr>
          <p:cNvPr id="5" name="Picture 2" descr="http://o.quizlet.com/i/9Z3lYx1G37XxG_0W7WJ6z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124200"/>
            <a:ext cx="7848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216</TotalTime>
  <Words>800</Words>
  <Application>Microsoft Office PowerPoint</Application>
  <PresentationFormat>On-screen Show (4:3)</PresentationFormat>
  <Paragraphs>78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Histological features of trachea and primary bronchus:</vt:lpstr>
      <vt:lpstr>Slide 2</vt:lpstr>
      <vt:lpstr>Slide 3</vt:lpstr>
      <vt:lpstr>Slide 4</vt:lpstr>
      <vt:lpstr>Slide 5</vt:lpstr>
      <vt:lpstr>Slide 6</vt:lpstr>
      <vt:lpstr>Slide 7</vt:lpstr>
      <vt:lpstr>Bronchus and Bronchiole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Histological features of trachea and primary bronchus:</dc:title>
  <dc:creator>faten</dc:creator>
  <cp:lastModifiedBy>faten</cp:lastModifiedBy>
  <cp:revision>43</cp:revision>
  <dcterms:created xsi:type="dcterms:W3CDTF">2006-08-16T00:00:00Z</dcterms:created>
  <dcterms:modified xsi:type="dcterms:W3CDTF">2015-05-03T19:36:24Z</dcterms:modified>
</cp:coreProperties>
</file>